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356" r:id="rId4"/>
    <p:sldId id="357" r:id="rId6"/>
    <p:sldId id="358" r:id="rId7"/>
    <p:sldId id="382" r:id="rId8"/>
    <p:sldId id="359" r:id="rId9"/>
    <p:sldId id="374" r:id="rId10"/>
    <p:sldId id="361" r:id="rId11"/>
    <p:sldId id="362" r:id="rId12"/>
    <p:sldId id="375" r:id="rId13"/>
    <p:sldId id="376" r:id="rId14"/>
    <p:sldId id="326" r:id="rId15"/>
  </p:sldIdLst>
  <p:sldSz cx="12192000" cy="6858000"/>
  <p:notesSz cx="12192000" cy="6858000"/>
  <p:custDataLst>
    <p:tags r:id="rId19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83" userDrawn="1">
          <p15:clr>
            <a:srgbClr val="A4A3A4"/>
          </p15:clr>
        </p15:guide>
        <p15:guide id="2" pos="21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667" autoAdjust="0"/>
  </p:normalViewPr>
  <p:slideViewPr>
    <p:cSldViewPr showGuides="1">
      <p:cViewPr varScale="1">
        <p:scale>
          <a:sx n="106" d="100"/>
          <a:sy n="106" d="100"/>
        </p:scale>
        <p:origin x="114" y="660"/>
      </p:cViewPr>
      <p:guideLst>
        <p:guide orient="horz" pos="2983"/>
        <p:guide pos="210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gs" Target="tags/tag8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979" y="0"/>
            <a:ext cx="52832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52832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979" y="6513910"/>
            <a:ext cx="52832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44765-F6F7-474A-AE09-11A998BE5A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/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5" Type="http://schemas.openxmlformats.org/officeDocument/2006/relationships/slideLayout" Target="../slideLayouts/slideLayout5.xml"/><Relationship Id="rId14" Type="http://schemas.openxmlformats.org/officeDocument/2006/relationships/image" Target="../media/image14.png"/><Relationship Id="rId13" Type="http://schemas.openxmlformats.org/officeDocument/2006/relationships/image" Target="../media/image13.jpeg"/><Relationship Id="rId12" Type="http://schemas.openxmlformats.org/officeDocument/2006/relationships/image" Target="../media/image12.png"/><Relationship Id="rId11" Type="http://schemas.openxmlformats.org/officeDocument/2006/relationships/image" Target="../media/image11.jpeg"/><Relationship Id="rId10" Type="http://schemas.openxmlformats.org/officeDocument/2006/relationships/image" Target="../media/image10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7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41.pn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8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42.pn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tags" Target="../tags/tag4.xml"/><Relationship Id="rId7" Type="http://schemas.openxmlformats.org/officeDocument/2006/relationships/image" Target="../media/image2.png"/><Relationship Id="rId6" Type="http://schemas.openxmlformats.org/officeDocument/2006/relationships/tags" Target="../tags/tag3.xml"/><Relationship Id="rId5" Type="http://schemas.openxmlformats.org/officeDocument/2006/relationships/image" Target="../media/image1.jpeg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44.png"/><Relationship Id="rId13" Type="http://schemas.openxmlformats.org/officeDocument/2006/relationships/slideLayout" Target="../slideLayouts/slideLayout5.xml"/><Relationship Id="rId12" Type="http://schemas.openxmlformats.org/officeDocument/2006/relationships/tags" Target="../tags/tag7.xml"/><Relationship Id="rId11" Type="http://schemas.openxmlformats.org/officeDocument/2006/relationships/tags" Target="../tags/tag6.xml"/><Relationship Id="rId10" Type="http://schemas.openxmlformats.org/officeDocument/2006/relationships/tags" Target="../tags/tag5.xml"/><Relationship Id="rId1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5.xml"/><Relationship Id="rId7" Type="http://schemas.openxmlformats.org/officeDocument/2006/relationships/image" Target="../media/image18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5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png"/><Relationship Id="rId8" Type="http://schemas.openxmlformats.org/officeDocument/2006/relationships/image" Target="../media/image25.png"/><Relationship Id="rId7" Type="http://schemas.openxmlformats.org/officeDocument/2006/relationships/image" Target="../media/image24.png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5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0" Type="http://schemas.openxmlformats.org/officeDocument/2006/relationships/slideLayout" Target="../slideLayouts/slideLayout4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1.png"/><Relationship Id="rId8" Type="http://schemas.openxmlformats.org/officeDocument/2006/relationships/image" Target="../media/image30.png"/><Relationship Id="rId7" Type="http://schemas.openxmlformats.org/officeDocument/2006/relationships/image" Target="../media/image29.png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5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4" Type="http://schemas.openxmlformats.org/officeDocument/2006/relationships/slideLayout" Target="../slideLayouts/slideLayout4.xml"/><Relationship Id="rId13" Type="http://schemas.openxmlformats.org/officeDocument/2006/relationships/image" Target="../media/image35.png"/><Relationship Id="rId12" Type="http://schemas.openxmlformats.org/officeDocument/2006/relationships/image" Target="../media/image34.png"/><Relationship Id="rId11" Type="http://schemas.openxmlformats.org/officeDocument/2006/relationships/image" Target="../media/image33.png"/><Relationship Id="rId10" Type="http://schemas.openxmlformats.org/officeDocument/2006/relationships/image" Target="../media/image32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37.pn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4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38.pn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5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39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6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40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897255" y="107315"/>
            <a:ext cx="2614930" cy="688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C</a:t>
            </a:r>
            <a:r>
              <a:rPr lang="en-US"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hongqing University  of  Technology</a:t>
            </a:r>
            <a:r>
              <a:rPr lang="en-US" sz="2200" dirty="0">
                <a:solidFill>
                  <a:srgbClr val="FFFFFF"/>
                </a:solidFill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endParaRPr lang="en-US" sz="2200" dirty="0">
              <a:solidFill>
                <a:srgbClr val="FFFFFF"/>
              </a:solidFill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697720" y="11430"/>
            <a:ext cx="2256155" cy="82613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ATAI</a:t>
            </a:r>
            <a:endParaRPr sz="1500">
              <a:latin typeface="Times New Roman" panose="02020603050405020304" charset="0"/>
              <a:cs typeface="Times New Roman" panose="02020603050405020304" charset="0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spc="-215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Advanced</a:t>
            </a:r>
            <a:r>
              <a:rPr sz="1800" spc="-50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1800" spc="-50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              </a:t>
            </a:r>
            <a:r>
              <a:rPr lang="en-US" sz="1800" spc="-22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pc="-22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Technique</a:t>
            </a:r>
            <a:r>
              <a:rPr lang="en-US" sz="1800" spc="-22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1800" spc="-22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of </a:t>
            </a:r>
            <a:r>
              <a:rPr sz="1800" spc="-8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8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Artificial</a:t>
            </a:r>
            <a:r>
              <a:rPr sz="1800" spc="75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Intelligence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0754868" y="5894831"/>
            <a:ext cx="1437131" cy="96316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11168888" y="6501790"/>
            <a:ext cx="1060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0" dirty="0">
                <a:solidFill>
                  <a:srgbClr val="888888"/>
                </a:solidFill>
                <a:latin typeface="Arial" panose="020B0604020202020204"/>
                <a:cs typeface="Arial" panose="020B0604020202020204"/>
              </a:rPr>
              <a:t>1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95300" y="5871971"/>
            <a:ext cx="827532" cy="82905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580388" y="5882640"/>
            <a:ext cx="821436" cy="81229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703576" y="6024371"/>
            <a:ext cx="1260348" cy="6812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287011" y="5926834"/>
            <a:ext cx="836676" cy="82753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7143750" y="5918200"/>
            <a:ext cx="384302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Reported </a:t>
            </a:r>
            <a:r>
              <a:rPr sz="2400" b="1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by </a:t>
            </a:r>
            <a:r>
              <a:rPr lang="en-US" sz="2400" b="1" spc="-2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400" b="1" spc="-25" dirty="0" err="1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Junsi</a:t>
            </a:r>
            <a:r>
              <a:rPr lang="en-US" sz="2400" b="1" spc="-2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 Chen</a:t>
            </a:r>
            <a:endParaRPr lang="en-US" sz="2400" dirty="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81610" y="1447800"/>
            <a:ext cx="11772265" cy="831850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1289685" marR="5080" indent="-1277620" algn="ctr">
              <a:lnSpc>
                <a:spcPct val="100000"/>
              </a:lnSpc>
              <a:spcBef>
                <a:spcPts val="95"/>
              </a:spcBef>
            </a:pPr>
            <a:r>
              <a:rPr lang="en-US" altLang="zh-CN" sz="2400" b="1" dirty="0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anose="02020603050405020304"/>
                <a:cs typeface="Times New Roman" panose="02020603050405020304"/>
              </a:rPr>
              <a:t>PRISM: Personalized Recommendation via Information Synergy Module</a:t>
            </a:r>
            <a:endParaRPr lang="en-US" altLang="zh-CN" sz="2400" b="1" dirty="0">
              <a:solidFill>
                <a:schemeClr val="accent1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2771775" y="4876800"/>
            <a:ext cx="66478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code:</a:t>
            </a:r>
            <a:r>
              <a:rPr lang="da-DK" altLang="zh-CN" dirty="0"/>
              <a:t> </a:t>
            </a:r>
            <a:r>
              <a:rPr lang="en-US" altLang="zh-CN" dirty="0"/>
              <a:t>https://github.com/YutongLi2024/PRISM</a:t>
            </a:r>
            <a:endParaRPr lang="en-US" altLang="zh-CN" dirty="0"/>
          </a:p>
        </p:txBody>
      </p:sp>
      <p:sp>
        <p:nvSpPr>
          <p:cNvPr id="39" name="object 39"/>
          <p:cNvSpPr txBox="1"/>
          <p:nvPr/>
        </p:nvSpPr>
        <p:spPr>
          <a:xfrm>
            <a:off x="9564370" y="5410200"/>
            <a:ext cx="1938655" cy="257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50" dirty="0">
                <a:solidFill>
                  <a:srgbClr val="1F4E79"/>
                </a:solidFill>
                <a:latin typeface="Times New Roman" panose="02020603050405020304" charset="0"/>
                <a:cs typeface="Times New Roman" panose="02020603050405020304" charset="0"/>
              </a:rPr>
              <a:t>—— </a:t>
            </a:r>
            <a:r>
              <a:rPr lang="en-US" sz="1600" b="1" spc="150" dirty="0">
                <a:solidFill>
                  <a:srgbClr val="1F4E79"/>
                </a:solidFill>
                <a:latin typeface="Times New Roman" panose="02020603050405020304" charset="0"/>
                <a:cs typeface="Times New Roman" panose="02020603050405020304" charset="0"/>
              </a:rPr>
              <a:t>WWW</a:t>
            </a:r>
            <a:r>
              <a:rPr lang="en-US" sz="1600" b="1" spc="5" dirty="0">
                <a:solidFill>
                  <a:srgbClr val="1F4E79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 ’26</a:t>
            </a:r>
            <a:endParaRPr lang="en-US" sz="1600" b="1" spc="5" dirty="0">
              <a:solidFill>
                <a:srgbClr val="1F4E79"/>
              </a:solidFill>
              <a:latin typeface="Times New Roman" panose="02020603050405020304" charset="0"/>
              <a:ea typeface="+mj-ea"/>
              <a:cs typeface="Times New Roman" panose="02020603050405020304" charset="0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62150" y="2194560"/>
            <a:ext cx="8267700" cy="2468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969264"/>
            <a:ext cx="3017782" cy="96325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655" y="2438400"/>
            <a:ext cx="11414760" cy="29902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969264"/>
            <a:ext cx="3017782" cy="9632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90800" y="1932305"/>
            <a:ext cx="7078500" cy="4680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object 13"/>
          <p:cNvGrpSpPr/>
          <p:nvPr/>
        </p:nvGrpSpPr>
        <p:grpSpPr>
          <a:xfrm>
            <a:off x="3308603" y="2438400"/>
            <a:ext cx="4972050" cy="2268855"/>
            <a:chOff x="3308603" y="2438400"/>
            <a:chExt cx="4972050" cy="2268855"/>
          </a:xfrm>
        </p:grpSpPr>
        <p:sp>
          <p:nvSpPr>
            <p:cNvPr id="29" name="object 14"/>
            <p:cNvSpPr/>
            <p:nvPr/>
          </p:nvSpPr>
          <p:spPr>
            <a:xfrm>
              <a:off x="4097671" y="3788656"/>
              <a:ext cx="3473127" cy="346892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15"/>
            <p:cNvSpPr/>
            <p:nvPr/>
          </p:nvSpPr>
          <p:spPr>
            <a:xfrm>
              <a:off x="3308603" y="2438400"/>
              <a:ext cx="4972050" cy="226847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16"/>
          <p:cNvSpPr txBox="1"/>
          <p:nvPr/>
        </p:nvSpPr>
        <p:spPr>
          <a:xfrm>
            <a:off x="3974972" y="2764993"/>
            <a:ext cx="364236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0" b="1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Thanks!</a:t>
            </a:r>
            <a:endParaRPr sz="8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2" name="object 2"/>
          <p:cNvSpPr txBox="1"/>
          <p:nvPr>
            <p:custDataLst>
              <p:tags r:id="rId3"/>
            </p:custDataLst>
          </p:nvPr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34" name="object 4"/>
            <p:cNvSpPr/>
            <p:nvPr>
              <p:custDataLst>
                <p:tags r:id="rId4"/>
              </p:custDataLst>
            </p:nvPr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5"/>
            <p:cNvSpPr/>
            <p:nvPr>
              <p:custDataLst>
                <p:tags r:id="rId6"/>
              </p:custDataLst>
            </p:nvPr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6"/>
            <p:cNvSpPr/>
            <p:nvPr>
              <p:custDataLst>
                <p:tags r:id="rId8"/>
              </p:custDataLst>
            </p:nvPr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10"/>
          <p:cNvSpPr txBox="1"/>
          <p:nvPr>
            <p:custDataLst>
              <p:tags r:id="rId10"/>
            </p:custDataLst>
          </p:nvPr>
        </p:nvSpPr>
        <p:spPr>
          <a:xfrm>
            <a:off x="644525" y="86360"/>
            <a:ext cx="1885950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FF"/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Chongqing</a:t>
            </a:r>
            <a:r>
              <a:rPr lang="en-US" sz="1500" dirty="0">
                <a:solidFill>
                  <a:srgbClr val="FFFFFF"/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sz="1500" dirty="0">
                <a:solidFill>
                  <a:srgbClr val="FFFFFF"/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University  of</a:t>
            </a:r>
            <a:r>
              <a:rPr lang="en-US" sz="1500" dirty="0">
                <a:solidFill>
                  <a:srgbClr val="FFFFFF"/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sz="1500" dirty="0">
                <a:solidFill>
                  <a:srgbClr val="FFFFFF"/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Technology</a:t>
            </a:r>
            <a:endParaRPr sz="15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8" name="object 11"/>
          <p:cNvSpPr/>
          <p:nvPr>
            <p:custDataLst>
              <p:tags r:id="rId11"/>
            </p:custDataLst>
          </p:nvPr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12"/>
          <p:cNvSpPr txBox="1"/>
          <p:nvPr>
            <p:custDataLst>
              <p:tags r:id="rId12"/>
            </p:custDataLst>
          </p:nvPr>
        </p:nvSpPr>
        <p:spPr>
          <a:xfrm>
            <a:off x="10681335" y="46355"/>
            <a:ext cx="1337945" cy="487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</a:t>
            </a:r>
            <a:r>
              <a:rPr lang="en-US"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 </a:t>
            </a: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1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  </a:t>
            </a:r>
            <a:r>
              <a:rPr sz="1500" spc="-1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500" spc="-2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500" spc="-19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5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624070" y="499073"/>
            <a:ext cx="3096260" cy="1153160"/>
            <a:chOff x="4501896" y="426719"/>
            <a:chExt cx="3096260" cy="1153160"/>
          </a:xfrm>
        </p:grpSpPr>
        <p:sp>
          <p:nvSpPr>
            <p:cNvPr id="14" name="object 14"/>
            <p:cNvSpPr/>
            <p:nvPr/>
          </p:nvSpPr>
          <p:spPr>
            <a:xfrm>
              <a:off x="4832358" y="1112514"/>
              <a:ext cx="2430512" cy="17354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501896" y="426719"/>
              <a:ext cx="3096005" cy="115290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838827" y="593852"/>
            <a:ext cx="24244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Motivation</a:t>
            </a:r>
            <a:endParaRPr sz="4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014720" y="2132965"/>
            <a:ext cx="6107430" cy="25914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/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(1)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Existing methods fail to capture synergistic information that emerges only from the combination of modalities due to the lack of systematic modeling of multimodal interactions.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just"/>
            <a:endParaRPr lang="en-US" altLang="zh-CN" dirty="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just"/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(2) Existing methods typically assume that the relative importance of modality interactions remains consistent across all users and recommendation scenarios, thereby overlooking user-specific preferences in utilizing multimodal information.</a:t>
            </a:r>
            <a:endParaRPr lang="en-US" altLang="zh-CN" dirty="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just"/>
            <a:endParaRPr lang="en-US" altLang="zh-CN" dirty="0"/>
          </a:p>
          <a:p>
            <a:pPr algn="just"/>
            <a:endParaRPr lang="en-US" altLang="zh-CN" dirty="0">
              <a:sym typeface="+mn-ea"/>
            </a:endParaRPr>
          </a:p>
          <a:p>
            <a:pPr algn="just"/>
            <a:endParaRPr lang="en-US" altLang="zh-CN" dirty="0"/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" y="1651635"/>
            <a:ext cx="5802630" cy="46628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75" dirty="0"/>
              <a:t>C</a:t>
            </a:r>
            <a:r>
              <a:rPr spc="-204" dirty="0"/>
              <a:t>h</a:t>
            </a:r>
            <a:r>
              <a:rPr spc="-245" dirty="0"/>
              <a:t>o</a:t>
            </a:r>
            <a:r>
              <a:rPr spc="-175" dirty="0"/>
              <a:t>n</a:t>
            </a:r>
            <a:r>
              <a:rPr spc="-180" dirty="0"/>
              <a:t>g</a:t>
            </a:r>
            <a:r>
              <a:rPr spc="-240" dirty="0"/>
              <a:t>q</a:t>
            </a:r>
            <a:r>
              <a:rPr spc="-135" dirty="0"/>
              <a:t>i</a:t>
            </a:r>
            <a:r>
              <a:rPr spc="-180" dirty="0"/>
              <a:t>n</a:t>
            </a:r>
            <a:r>
              <a:rPr spc="114" dirty="0"/>
              <a:t>g</a:t>
            </a:r>
            <a:r>
              <a:rPr spc="-365" dirty="0"/>
              <a:t>U</a:t>
            </a:r>
            <a:r>
              <a:rPr spc="-200" dirty="0"/>
              <a:t>n</a:t>
            </a:r>
            <a:r>
              <a:rPr spc="-135" dirty="0"/>
              <a:t>i</a:t>
            </a:r>
            <a:r>
              <a:rPr spc="-160" dirty="0"/>
              <a:t>v</a:t>
            </a:r>
            <a:r>
              <a:rPr spc="-235" dirty="0"/>
              <a:t>e</a:t>
            </a:r>
            <a:r>
              <a:rPr spc="-120" dirty="0"/>
              <a:t>r</a:t>
            </a:r>
            <a:r>
              <a:rPr spc="-70" dirty="0"/>
              <a:t>s</a:t>
            </a:r>
            <a:r>
              <a:rPr spc="-135" dirty="0"/>
              <a:t>i</a:t>
            </a:r>
            <a:r>
              <a:rPr spc="-204" dirty="0"/>
              <a:t>t</a:t>
            </a:r>
            <a:r>
              <a:rPr spc="-15" dirty="0"/>
              <a:t>y  </a:t>
            </a:r>
            <a:r>
              <a:rPr spc="-165" dirty="0"/>
              <a:t>of</a:t>
            </a:r>
            <a:r>
              <a:rPr spc="-265" dirty="0"/>
              <a:t> </a:t>
            </a:r>
            <a:r>
              <a:rPr spc="-195" dirty="0"/>
              <a:t>Technology</a:t>
            </a:r>
            <a:endParaRPr spc="-195" dirty="0"/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639055" y="339852"/>
            <a:ext cx="2783840" cy="1153160"/>
            <a:chOff x="4639055" y="339852"/>
            <a:chExt cx="2783840" cy="1153160"/>
          </a:xfrm>
        </p:grpSpPr>
        <p:sp>
          <p:nvSpPr>
            <p:cNvPr id="14" name="object 14"/>
            <p:cNvSpPr/>
            <p:nvPr/>
          </p:nvSpPr>
          <p:spPr>
            <a:xfrm>
              <a:off x="4981671" y="1025647"/>
              <a:ext cx="2078557" cy="17354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639055" y="339852"/>
              <a:ext cx="2783586" cy="115290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975352" y="506424"/>
            <a:ext cx="21139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Overview</a:t>
            </a:r>
            <a:endParaRPr sz="400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150" y="1371600"/>
            <a:ext cx="10887075" cy="51339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75" dirty="0"/>
              <a:t>C</a:t>
            </a:r>
            <a:r>
              <a:rPr spc="-204" dirty="0"/>
              <a:t>h</a:t>
            </a:r>
            <a:r>
              <a:rPr spc="-245" dirty="0"/>
              <a:t>o</a:t>
            </a:r>
            <a:r>
              <a:rPr spc="-175" dirty="0"/>
              <a:t>n</a:t>
            </a:r>
            <a:r>
              <a:rPr spc="-180" dirty="0"/>
              <a:t>g</a:t>
            </a:r>
            <a:r>
              <a:rPr spc="-240" dirty="0"/>
              <a:t>q</a:t>
            </a:r>
            <a:r>
              <a:rPr spc="-135" dirty="0"/>
              <a:t>i</a:t>
            </a:r>
            <a:r>
              <a:rPr spc="-180" dirty="0"/>
              <a:t>n</a:t>
            </a:r>
            <a:r>
              <a:rPr spc="114" dirty="0"/>
              <a:t>g</a:t>
            </a:r>
            <a:r>
              <a:rPr spc="-365" dirty="0"/>
              <a:t>U</a:t>
            </a:r>
            <a:r>
              <a:rPr spc="-200" dirty="0"/>
              <a:t>n</a:t>
            </a:r>
            <a:r>
              <a:rPr spc="-135" dirty="0"/>
              <a:t>i</a:t>
            </a:r>
            <a:r>
              <a:rPr spc="-160" dirty="0"/>
              <a:t>v</a:t>
            </a:r>
            <a:r>
              <a:rPr spc="-235" dirty="0"/>
              <a:t>e</a:t>
            </a:r>
            <a:r>
              <a:rPr spc="-120" dirty="0"/>
              <a:t>r</a:t>
            </a:r>
            <a:r>
              <a:rPr spc="-70" dirty="0"/>
              <a:t>s</a:t>
            </a:r>
            <a:r>
              <a:rPr spc="-135" dirty="0"/>
              <a:t>i</a:t>
            </a:r>
            <a:r>
              <a:rPr spc="-204" dirty="0"/>
              <a:t>t</a:t>
            </a:r>
            <a:r>
              <a:rPr spc="-15" dirty="0"/>
              <a:t>y  </a:t>
            </a:r>
            <a:r>
              <a:rPr spc="-165" dirty="0"/>
              <a:t>of</a:t>
            </a:r>
            <a:r>
              <a:rPr spc="-265" dirty="0"/>
              <a:t> </a:t>
            </a:r>
            <a:r>
              <a:rPr spc="-195" dirty="0"/>
              <a:t>Technology</a:t>
            </a:r>
            <a:endParaRPr spc="-195" dirty="0"/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51" name="object 16"/>
          <p:cNvSpPr txBox="1"/>
          <p:nvPr/>
        </p:nvSpPr>
        <p:spPr>
          <a:xfrm>
            <a:off x="5321299" y="577544"/>
            <a:ext cx="1549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1F5F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Times New Roman" panose="02020603050405020304"/>
                <a:cs typeface="Times New Roman" panose="02020603050405020304"/>
              </a:rPr>
              <a:t>Method</a:t>
            </a:r>
            <a:endParaRPr sz="3600" dirty="0">
              <a:effectLst>
                <a:reflection blurRad="6350" stA="50000" endA="300" endPos="50000" dist="29997" dir="5400000" sy="-100000" algn="bl" rotWithShape="0"/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553911" y="4133993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dirty="0"/>
              <a:t>(1)</a:t>
            </a:r>
            <a:endParaRPr lang="zh-CN" altLang="en-US" dirty="0"/>
          </a:p>
        </p:txBody>
      </p:sp>
      <p:sp>
        <p:nvSpPr>
          <p:cNvPr id="18" name="文本框 17"/>
          <p:cNvSpPr txBox="1"/>
          <p:nvPr/>
        </p:nvSpPr>
        <p:spPr>
          <a:xfrm>
            <a:off x="8554139" y="4851659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dirty="0"/>
              <a:t>(2)</a:t>
            </a:r>
            <a:endParaRPr lang="zh-CN" altLang="en-US" dirty="0"/>
          </a:p>
        </p:txBody>
      </p:sp>
      <p:sp>
        <p:nvSpPr>
          <p:cNvPr id="21" name="文本框 20"/>
          <p:cNvSpPr txBox="1"/>
          <p:nvPr/>
        </p:nvSpPr>
        <p:spPr>
          <a:xfrm>
            <a:off x="8554085" y="5353362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dirty="0"/>
              <a:t>(3)</a:t>
            </a:r>
            <a:endParaRPr lang="zh-CN" altLang="en-US" dirty="0"/>
          </a:p>
        </p:txBody>
      </p:sp>
      <p:sp>
        <p:nvSpPr>
          <p:cNvPr id="27" name="文本框 26"/>
          <p:cNvSpPr txBox="1"/>
          <p:nvPr/>
        </p:nvSpPr>
        <p:spPr>
          <a:xfrm>
            <a:off x="8559800" y="5954707"/>
            <a:ext cx="436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dirty="0"/>
              <a:t>(4)</a:t>
            </a:r>
            <a:endParaRPr lang="zh-CN" altLang="en-US" dirty="0"/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1085" y="4133850"/>
            <a:ext cx="4990465" cy="42862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5910" y="4850765"/>
            <a:ext cx="5723890" cy="33464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3370" y="5344160"/>
            <a:ext cx="5537835" cy="428625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50185" y="5955030"/>
            <a:ext cx="5872480" cy="367665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89910" y="1362075"/>
            <a:ext cx="6012180" cy="2590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75" dirty="0"/>
              <a:t>C</a:t>
            </a:r>
            <a:r>
              <a:rPr spc="-204" dirty="0"/>
              <a:t>h</a:t>
            </a:r>
            <a:r>
              <a:rPr spc="-245" dirty="0"/>
              <a:t>o</a:t>
            </a:r>
            <a:r>
              <a:rPr spc="-175" dirty="0"/>
              <a:t>n</a:t>
            </a:r>
            <a:r>
              <a:rPr spc="-180" dirty="0"/>
              <a:t>g</a:t>
            </a:r>
            <a:r>
              <a:rPr spc="-240" dirty="0"/>
              <a:t>q</a:t>
            </a:r>
            <a:r>
              <a:rPr spc="-135" dirty="0"/>
              <a:t>i</a:t>
            </a:r>
            <a:r>
              <a:rPr spc="-180" dirty="0"/>
              <a:t>n</a:t>
            </a:r>
            <a:r>
              <a:rPr spc="114" dirty="0"/>
              <a:t>g</a:t>
            </a:r>
            <a:r>
              <a:rPr spc="-365" dirty="0"/>
              <a:t>U</a:t>
            </a:r>
            <a:r>
              <a:rPr spc="-200" dirty="0"/>
              <a:t>n</a:t>
            </a:r>
            <a:r>
              <a:rPr spc="-135" dirty="0"/>
              <a:t>i</a:t>
            </a:r>
            <a:r>
              <a:rPr spc="-160" dirty="0"/>
              <a:t>v</a:t>
            </a:r>
            <a:r>
              <a:rPr spc="-235" dirty="0"/>
              <a:t>e</a:t>
            </a:r>
            <a:r>
              <a:rPr spc="-120" dirty="0"/>
              <a:t>r</a:t>
            </a:r>
            <a:r>
              <a:rPr spc="-70" dirty="0"/>
              <a:t>s</a:t>
            </a:r>
            <a:r>
              <a:rPr spc="-135" dirty="0"/>
              <a:t>i</a:t>
            </a:r>
            <a:r>
              <a:rPr spc="-204" dirty="0"/>
              <a:t>t</a:t>
            </a:r>
            <a:r>
              <a:rPr spc="-15" dirty="0"/>
              <a:t>y  </a:t>
            </a:r>
            <a:r>
              <a:rPr spc="-165" dirty="0"/>
              <a:t>of</a:t>
            </a:r>
            <a:r>
              <a:rPr spc="-265" dirty="0"/>
              <a:t> </a:t>
            </a:r>
            <a:r>
              <a:rPr spc="-195" dirty="0"/>
              <a:t>Technology</a:t>
            </a:r>
            <a:endParaRPr spc="-195" dirty="0"/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51" name="object 16"/>
          <p:cNvSpPr txBox="1"/>
          <p:nvPr/>
        </p:nvSpPr>
        <p:spPr>
          <a:xfrm>
            <a:off x="5321299" y="577544"/>
            <a:ext cx="1549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1F5F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Times New Roman" panose="02020603050405020304"/>
                <a:cs typeface="Times New Roman" panose="02020603050405020304"/>
              </a:rPr>
              <a:t>Method</a:t>
            </a:r>
            <a:endParaRPr sz="3600" dirty="0">
              <a:effectLst>
                <a:reflection blurRad="6350" stA="50000" endA="300" endPos="50000" dist="29997" dir="5400000" sy="-100000" algn="bl" rotWithShape="0"/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9745806" y="2300748"/>
            <a:ext cx="436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dirty="0"/>
              <a:t>(6)</a:t>
            </a:r>
            <a:endParaRPr lang="zh-CN" altLang="en-US" dirty="0"/>
          </a:p>
        </p:txBody>
      </p:sp>
      <p:sp>
        <p:nvSpPr>
          <p:cNvPr id="18" name="文本框 17"/>
          <p:cNvSpPr txBox="1"/>
          <p:nvPr/>
        </p:nvSpPr>
        <p:spPr>
          <a:xfrm>
            <a:off x="9746034" y="2789814"/>
            <a:ext cx="436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dirty="0"/>
              <a:t>(7)</a:t>
            </a:r>
            <a:endParaRPr lang="zh-CN" altLang="en-US" dirty="0"/>
          </a:p>
        </p:txBody>
      </p:sp>
      <p:sp>
        <p:nvSpPr>
          <p:cNvPr id="21" name="文本框 20"/>
          <p:cNvSpPr txBox="1"/>
          <p:nvPr/>
        </p:nvSpPr>
        <p:spPr>
          <a:xfrm>
            <a:off x="9745980" y="3367717"/>
            <a:ext cx="436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dirty="0"/>
              <a:t>(8)</a:t>
            </a:r>
            <a:endParaRPr lang="zh-CN" altLang="en-US" dirty="0"/>
          </a:p>
        </p:txBody>
      </p:sp>
      <p:sp>
        <p:nvSpPr>
          <p:cNvPr id="27" name="文本框 26"/>
          <p:cNvSpPr txBox="1"/>
          <p:nvPr/>
        </p:nvSpPr>
        <p:spPr>
          <a:xfrm>
            <a:off x="9751695" y="3816662"/>
            <a:ext cx="436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dirty="0"/>
              <a:t>(9)</a:t>
            </a:r>
            <a:endParaRPr lang="zh-CN" altLang="en-US" dirty="0"/>
          </a:p>
        </p:txBody>
      </p:sp>
      <p:sp>
        <p:nvSpPr>
          <p:cNvPr id="34" name="文本框 33"/>
          <p:cNvSpPr txBox="1"/>
          <p:nvPr/>
        </p:nvSpPr>
        <p:spPr>
          <a:xfrm>
            <a:off x="9751695" y="5120317"/>
            <a:ext cx="5524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dirty="0"/>
              <a:t>(10)</a:t>
            </a:r>
            <a:endParaRPr lang="zh-CN" altLang="en-US" dirty="0"/>
          </a:p>
        </p:txBody>
      </p:sp>
      <p:sp>
        <p:nvSpPr>
          <p:cNvPr id="29" name="文本框 28"/>
          <p:cNvSpPr txBox="1"/>
          <p:nvPr/>
        </p:nvSpPr>
        <p:spPr>
          <a:xfrm>
            <a:off x="9745980" y="5527352"/>
            <a:ext cx="5524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dirty="0"/>
              <a:t>(11)</a:t>
            </a:r>
            <a:endParaRPr lang="zh-CN" altLang="en-US" dirty="0"/>
          </a:p>
        </p:txBody>
      </p:sp>
      <p:sp>
        <p:nvSpPr>
          <p:cNvPr id="30" name="文本框 29"/>
          <p:cNvSpPr txBox="1"/>
          <p:nvPr/>
        </p:nvSpPr>
        <p:spPr>
          <a:xfrm>
            <a:off x="9745980" y="5909622"/>
            <a:ext cx="5524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dirty="0"/>
              <a:t>(12)</a:t>
            </a:r>
            <a:endParaRPr lang="zh-CN" altLang="en-US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600" y="1524000"/>
            <a:ext cx="1790700" cy="480822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6980" y="1951355"/>
            <a:ext cx="2971800" cy="30480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9751695" y="1911662"/>
            <a:ext cx="436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dirty="0"/>
              <a:t>(5)</a:t>
            </a:r>
            <a:endParaRPr lang="zh-CN" altLang="en-US" dirty="0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0780" y="2359660"/>
            <a:ext cx="3040380" cy="3429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9780" y="2719705"/>
            <a:ext cx="3695700" cy="4572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83580" y="3365500"/>
            <a:ext cx="4008120" cy="41910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92980" y="3862070"/>
            <a:ext cx="5021580" cy="309245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92980" y="5120005"/>
            <a:ext cx="4998720" cy="304800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57900" y="5507355"/>
            <a:ext cx="3733800" cy="571500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84770" y="5965190"/>
            <a:ext cx="1596390" cy="3124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969264"/>
            <a:ext cx="3017782" cy="96325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53285" y="2514600"/>
            <a:ext cx="7885714" cy="2880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740664"/>
            <a:ext cx="3017782" cy="9632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47800" y="1524000"/>
            <a:ext cx="9372600" cy="525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969264"/>
            <a:ext cx="3017782" cy="9632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99740" y="2298065"/>
            <a:ext cx="6193220" cy="3600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969264"/>
            <a:ext cx="3017782" cy="9632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57600" y="1998345"/>
            <a:ext cx="5034397" cy="43200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COMMONDATA" val="eyJoZGlkIjoiOTdmZWMwNzNmZmQyYjgzMTEwNDQ4MzZiNjkxZGQ0MGQ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3648</Words>
  <Application>WPS 演示</Application>
  <PresentationFormat>宽屏</PresentationFormat>
  <Paragraphs>226</Paragraphs>
  <Slides>12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3" baseType="lpstr">
      <vt:lpstr>Arial</vt:lpstr>
      <vt:lpstr>宋体</vt:lpstr>
      <vt:lpstr>Wingdings</vt:lpstr>
      <vt:lpstr>Trebuchet MS</vt:lpstr>
      <vt:lpstr>Arial</vt:lpstr>
      <vt:lpstr>Times New Roman</vt:lpstr>
      <vt:lpstr>Times New Roman</vt:lpstr>
      <vt:lpstr>Calibri</vt:lpstr>
      <vt:lpstr>微软雅黑</vt:lpstr>
      <vt:lpstr>Arial Unicode MS</vt:lpstr>
      <vt:lpstr>Office Theme</vt:lpstr>
      <vt:lpstr>PowerPoint 演示文稿</vt:lpstr>
      <vt:lpstr>PowerPoint 演示文稿</vt:lpstr>
      <vt:lpstr>ChongqingUniversity  of Technology</vt:lpstr>
      <vt:lpstr>ChongqingUniversity  of Technology</vt:lpstr>
      <vt:lpstr>ChongqingUniversity  of Technology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Xiaofei Zhu</dc:creator>
  <cp:lastModifiedBy>16623667749</cp:lastModifiedBy>
  <cp:revision>193</cp:revision>
  <dcterms:created xsi:type="dcterms:W3CDTF">2023-09-17T03:47:00Z</dcterms:created>
  <dcterms:modified xsi:type="dcterms:W3CDTF">2026-07-26T09:30:13Z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2023-09-13T08:00:00Z</vt:filetime>
  </property>
  <property fmtid="{D5CDD505-2E9C-101B-9397-08002B2CF9AE}" pid="3" name="Creator">
    <vt:lpwstr>Microsoft? PowerPoint? 2016</vt:lpwstr>
  </property>
  <property fmtid="{D5CDD505-2E9C-101B-9397-08002B2CF9AE}" pid="4" name="LastSaved">
    <vt:filetime>2023-10-04T08:00:00Z</vt:filetime>
  </property>
  <property fmtid="{D5CDD505-2E9C-101B-9397-08002B2CF9AE}" pid="5" name="ICV">
    <vt:lpwstr>56D3640F4901431D8C41F7B8B9120FFD_13</vt:lpwstr>
  </property>
  <property fmtid="{D5CDD505-2E9C-101B-9397-08002B2CF9AE}" pid="6" name="KSOProductBuildVer">
    <vt:lpwstr>2052-12.1.0.26895</vt:lpwstr>
  </property>
</Properties>
</file>